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 id="2147483816" r:id="rId2"/>
    <p:sldMasterId id="2147483828" r:id="rId3"/>
    <p:sldMasterId id="2147483840" r:id="rId4"/>
    <p:sldMasterId id="2147483852" r:id="rId5"/>
  </p:sldMasterIdLst>
  <p:notesMasterIdLst>
    <p:notesMasterId r:id="rId20"/>
  </p:notesMasterIdLst>
  <p:sldIdLst>
    <p:sldId id="277" r:id="rId6"/>
    <p:sldId id="280" r:id="rId7"/>
    <p:sldId id="278" r:id="rId8"/>
    <p:sldId id="273" r:id="rId9"/>
    <p:sldId id="274" r:id="rId10"/>
    <p:sldId id="259" r:id="rId11"/>
    <p:sldId id="260" r:id="rId12"/>
    <p:sldId id="261" r:id="rId13"/>
    <p:sldId id="269" r:id="rId14"/>
    <p:sldId id="279" r:id="rId15"/>
    <p:sldId id="281" r:id="rId16"/>
    <p:sldId id="282" r:id="rId17"/>
    <p:sldId id="283" r:id="rId18"/>
    <p:sldId id="271"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99"/>
    <a:srgbClr val="993366"/>
    <a:srgbClr val="CC0066"/>
    <a:srgbClr val="FF6699"/>
    <a:srgbClr val="FFCCCC"/>
    <a:srgbClr val="FF9999"/>
    <a:srgbClr val="FF0066"/>
    <a:srgbClr val="F3FC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4" d="100"/>
          <a:sy n="44" d="100"/>
        </p:scale>
        <p:origin x="-6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2DD40-CEAC-4992-83A0-4AC36E3D7949}" type="doc">
      <dgm:prSet loTypeId="urn:microsoft.com/office/officeart/2005/8/layout/lProcess2" loCatId="list" qsTypeId="urn:microsoft.com/office/officeart/2005/8/quickstyle/3d6" qsCatId="3D" csTypeId="urn:microsoft.com/office/officeart/2005/8/colors/accent2_3" csCatId="accent2" phldr="1"/>
      <dgm:spPr/>
      <dgm:t>
        <a:bodyPr/>
        <a:lstStyle/>
        <a:p>
          <a:pPr rtl="1"/>
          <a:endParaRPr lang="ar-SA"/>
        </a:p>
      </dgm:t>
    </dgm:pt>
    <dgm:pt modelId="{B6AC0D3E-AA5E-4A15-B022-4A6B3DD0E49B}">
      <dgm:prSet phldrT="[نص]" custT="1"/>
      <dgm:spPr>
        <a:solidFill>
          <a:srgbClr val="FF6699">
            <a:alpha val="38000"/>
          </a:srgbClr>
        </a:solidFill>
      </dgm:spPr>
      <dgm:t>
        <a:bodyPr/>
        <a:lstStyle/>
        <a:p>
          <a:pPr rtl="0"/>
          <a:endParaRPr lang="en-US" sz="4000" dirty="0" smtClean="0">
            <a:solidFill>
              <a:srgbClr val="FF0000"/>
            </a:solidFill>
            <a:latin typeface="Algerian" pitchFamily="82" charset="0"/>
          </a:endParaRPr>
        </a:p>
        <a:p>
          <a:pPr rtl="0"/>
          <a:r>
            <a:rPr lang="en-US" sz="4000" dirty="0" smtClean="0">
              <a:solidFill>
                <a:srgbClr val="FF0000"/>
              </a:solidFill>
              <a:latin typeface="Algerian" pitchFamily="82" charset="0"/>
            </a:rPr>
            <a:t>Jason Compson</a:t>
          </a:r>
        </a:p>
      </dgm:t>
    </dgm:pt>
    <dgm:pt modelId="{CABBD749-3850-48CB-858F-FB3455070562}" type="sibTrans" cxnId="{F1D0C78B-004C-4E0E-B747-780D56094A48}">
      <dgm:prSet/>
      <dgm:spPr/>
      <dgm:t>
        <a:bodyPr/>
        <a:lstStyle/>
        <a:p>
          <a:pPr rtl="1"/>
          <a:endParaRPr lang="ar-SA"/>
        </a:p>
      </dgm:t>
    </dgm:pt>
    <dgm:pt modelId="{EA806145-A1E0-4962-B4FC-51E0D7E00704}" type="parTrans" cxnId="{F1D0C78B-004C-4E0E-B747-780D56094A48}">
      <dgm:prSet/>
      <dgm:spPr/>
      <dgm:t>
        <a:bodyPr/>
        <a:lstStyle/>
        <a:p>
          <a:pPr rtl="1"/>
          <a:endParaRPr lang="ar-SA"/>
        </a:p>
      </dgm:t>
    </dgm:pt>
    <dgm:pt modelId="{0398410A-047D-4511-BBE8-BFBF6E42B2A2}" type="pres">
      <dgm:prSet presAssocID="{6F62DD40-CEAC-4992-83A0-4AC36E3D7949}" presName="theList" presStyleCnt="0">
        <dgm:presLayoutVars>
          <dgm:dir/>
          <dgm:animLvl val="lvl"/>
          <dgm:resizeHandles val="exact"/>
        </dgm:presLayoutVars>
      </dgm:prSet>
      <dgm:spPr/>
      <dgm:t>
        <a:bodyPr/>
        <a:lstStyle/>
        <a:p>
          <a:pPr rtl="1"/>
          <a:endParaRPr lang="ar-SA"/>
        </a:p>
      </dgm:t>
    </dgm:pt>
    <dgm:pt modelId="{80BE89D5-9DC3-4672-8BE5-40CF74072C17}" type="pres">
      <dgm:prSet presAssocID="{B6AC0D3E-AA5E-4A15-B022-4A6B3DD0E49B}" presName="compNode" presStyleCnt="0"/>
      <dgm:spPr/>
      <dgm:t>
        <a:bodyPr/>
        <a:lstStyle/>
        <a:p>
          <a:pPr rtl="1"/>
          <a:endParaRPr lang="ar-SA"/>
        </a:p>
      </dgm:t>
    </dgm:pt>
    <dgm:pt modelId="{10E4387E-3253-471C-9B98-49D9C149C570}" type="pres">
      <dgm:prSet presAssocID="{B6AC0D3E-AA5E-4A15-B022-4A6B3DD0E49B}" presName="aNode" presStyleLbl="bgShp" presStyleIdx="0" presStyleCnt="1" custLinFactNeighborX="49" custLinFactNeighborY="4762"/>
      <dgm:spPr/>
      <dgm:t>
        <a:bodyPr/>
        <a:lstStyle/>
        <a:p>
          <a:pPr rtl="1"/>
          <a:endParaRPr lang="ar-SA"/>
        </a:p>
      </dgm:t>
    </dgm:pt>
    <dgm:pt modelId="{4360E06A-CC31-44B8-B373-C7EC5190B084}" type="pres">
      <dgm:prSet presAssocID="{B6AC0D3E-AA5E-4A15-B022-4A6B3DD0E49B}" presName="textNode" presStyleLbl="bgShp" presStyleIdx="0" presStyleCnt="1"/>
      <dgm:spPr/>
      <dgm:t>
        <a:bodyPr/>
        <a:lstStyle/>
        <a:p>
          <a:pPr rtl="1"/>
          <a:endParaRPr lang="ar-SA"/>
        </a:p>
      </dgm:t>
    </dgm:pt>
    <dgm:pt modelId="{338768BE-8939-4178-A865-33F5D7530546}" type="pres">
      <dgm:prSet presAssocID="{B6AC0D3E-AA5E-4A15-B022-4A6B3DD0E49B}" presName="compChildNode" presStyleCnt="0"/>
      <dgm:spPr/>
      <dgm:t>
        <a:bodyPr/>
        <a:lstStyle/>
        <a:p>
          <a:pPr rtl="1"/>
          <a:endParaRPr lang="ar-SA"/>
        </a:p>
      </dgm:t>
    </dgm:pt>
    <dgm:pt modelId="{467BF4A1-EF36-4683-959D-6E568941A4AB}" type="pres">
      <dgm:prSet presAssocID="{B6AC0D3E-AA5E-4A15-B022-4A6B3DD0E49B}" presName="theInnerList" presStyleCnt="0"/>
      <dgm:spPr/>
      <dgm:t>
        <a:bodyPr/>
        <a:lstStyle/>
        <a:p>
          <a:pPr rtl="1"/>
          <a:endParaRPr lang="ar-SA"/>
        </a:p>
      </dgm:t>
    </dgm:pt>
  </dgm:ptLst>
  <dgm:cxnLst>
    <dgm:cxn modelId="{2B67504C-7F7B-47FB-8754-E48F1F413456}" type="presOf" srcId="{6F62DD40-CEAC-4992-83A0-4AC36E3D7949}" destId="{0398410A-047D-4511-BBE8-BFBF6E42B2A2}" srcOrd="0" destOrd="0" presId="urn:microsoft.com/office/officeart/2005/8/layout/lProcess2"/>
    <dgm:cxn modelId="{F1D0C78B-004C-4E0E-B747-780D56094A48}" srcId="{6F62DD40-CEAC-4992-83A0-4AC36E3D7949}" destId="{B6AC0D3E-AA5E-4A15-B022-4A6B3DD0E49B}" srcOrd="0" destOrd="0" parTransId="{EA806145-A1E0-4962-B4FC-51E0D7E00704}" sibTransId="{CABBD749-3850-48CB-858F-FB3455070562}"/>
    <dgm:cxn modelId="{F1DFC0F3-9075-4398-983B-5F65B790F1FF}" type="presOf" srcId="{B6AC0D3E-AA5E-4A15-B022-4A6B3DD0E49B}" destId="{10E4387E-3253-471C-9B98-49D9C149C570}" srcOrd="0" destOrd="0" presId="urn:microsoft.com/office/officeart/2005/8/layout/lProcess2"/>
    <dgm:cxn modelId="{473954FE-74A2-485E-820A-3A732E6B904F}" type="presOf" srcId="{B6AC0D3E-AA5E-4A15-B022-4A6B3DD0E49B}" destId="{4360E06A-CC31-44B8-B373-C7EC5190B084}" srcOrd="1" destOrd="0" presId="urn:microsoft.com/office/officeart/2005/8/layout/lProcess2"/>
    <dgm:cxn modelId="{41B8F484-BBD4-4B2A-8897-B64E664AD314}" type="presParOf" srcId="{0398410A-047D-4511-BBE8-BFBF6E42B2A2}" destId="{80BE89D5-9DC3-4672-8BE5-40CF74072C17}" srcOrd="0" destOrd="0" presId="urn:microsoft.com/office/officeart/2005/8/layout/lProcess2"/>
    <dgm:cxn modelId="{AB5904BB-19FD-47AE-9974-2FE0DB5C0528}" type="presParOf" srcId="{80BE89D5-9DC3-4672-8BE5-40CF74072C17}" destId="{10E4387E-3253-471C-9B98-49D9C149C570}" srcOrd="0" destOrd="0" presId="urn:microsoft.com/office/officeart/2005/8/layout/lProcess2"/>
    <dgm:cxn modelId="{8FCCCDA2-09EF-4C54-BCC7-EB86B6B9861B}" type="presParOf" srcId="{80BE89D5-9DC3-4672-8BE5-40CF74072C17}" destId="{4360E06A-CC31-44B8-B373-C7EC5190B084}" srcOrd="1" destOrd="0" presId="urn:microsoft.com/office/officeart/2005/8/layout/lProcess2"/>
    <dgm:cxn modelId="{CA1F8A34-F793-4B2A-A6CC-DA7AADE952CA}" type="presParOf" srcId="{80BE89D5-9DC3-4672-8BE5-40CF74072C17}" destId="{338768BE-8939-4178-A865-33F5D7530546}" srcOrd="2" destOrd="0" presId="urn:microsoft.com/office/officeart/2005/8/layout/lProcess2"/>
    <dgm:cxn modelId="{9F75E5B0-A9C1-43BF-B3F2-2C79272D2CCD}" type="presParOf" srcId="{338768BE-8939-4178-A865-33F5D7530546}" destId="{467BF4A1-EF36-4683-959D-6E568941A4AB}"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D9185ED-6DE9-4BF5-AE31-C2B42521CF6D}" type="datetimeFigureOut">
              <a:rPr lang="ar-SA" smtClean="0"/>
              <a:pPr/>
              <a:t>28/06/31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0CF75FC-090F-4F88-89B7-0C1AB8A9469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CF75FC-090F-4F88-89B7-0C1AB8A94691}" type="slidenum">
              <a:rPr lang="ar-SA" smtClean="0"/>
              <a:pPr/>
              <a:t>6</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0CF75FC-090F-4F88-89B7-0C1AB8A94691}" type="slidenum">
              <a:rPr lang="ar-SA" smtClean="0"/>
              <a:pPr/>
              <a:t>10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58B512B6-FAB4-40A4-94D5-1DE68FF79E5C}" type="datetimeFigureOut">
              <a:rPr lang="ar-SA" smtClean="0"/>
              <a:pPr/>
              <a:t>28/06/31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47480730-2933-4814-B185-85135D0E36B4}"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8B512B6-FAB4-40A4-94D5-1DE68FF79E5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8B512B6-FAB4-40A4-94D5-1DE68FF79E5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19" name="عنصر نائب للتذييل 18"/>
          <p:cNvSpPr>
            <a:spLocks noGrp="1"/>
          </p:cNvSpPr>
          <p:nvPr>
            <p:ph type="ftr" sz="quarter" idx="11"/>
          </p:nvPr>
        </p:nvSpPr>
        <p:spPr/>
        <p:txBody>
          <a:bodyPr/>
          <a:lstStyle/>
          <a:p>
            <a:endParaRPr lang="ar-SA">
              <a:solidFill>
                <a:srgbClr val="DDE9EC">
                  <a:shade val="50000"/>
                </a:srgbClr>
              </a:solidFill>
            </a:endParaRPr>
          </a:p>
        </p:txBody>
      </p:sp>
      <p:sp>
        <p:nvSpPr>
          <p:cNvPr id="27" name="عنصر نائب لرقم الشريحة 26"/>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DDE9EC">
                  <a:shade val="50000"/>
                </a:srgb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DDE9EC">
                  <a:shade val="50000"/>
                </a:srgb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DDE9EC">
                  <a:shade val="50000"/>
                </a:srgb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DDE9EC">
                  <a:shade val="50000"/>
                </a:srgbClr>
              </a:solidFill>
            </a:endParaRPr>
          </a:p>
        </p:txBody>
      </p:sp>
      <p:sp>
        <p:nvSpPr>
          <p:cNvPr id="9" name="عنصر نائب لرقم الشريحة 8"/>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8" name="عنصر نائب لرقم الشريحة 7"/>
          <p:cNvSpPr>
            <a:spLocks noGrp="1"/>
          </p:cNvSpPr>
          <p:nvPr>
            <p:ph type="sldNum" sz="quarter" idx="11"/>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
        <p:nvSpPr>
          <p:cNvPr id="9" name="عنصر نائب للتذييل 8"/>
          <p:cNvSpPr>
            <a:spLocks noGrp="1"/>
          </p:cNvSpPr>
          <p:nvPr>
            <p:ph type="ftr" sz="quarter" idx="12"/>
          </p:nvPr>
        </p:nvSpPr>
        <p:spPr/>
        <p:txBody>
          <a:bodyPr/>
          <a:lstStyle/>
          <a:p>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DDE9EC">
                  <a:shade val="50000"/>
                </a:srgbClr>
              </a:solidFill>
            </a:endParaRPr>
          </a:p>
        </p:txBody>
      </p:sp>
      <p:sp>
        <p:nvSpPr>
          <p:cNvPr id="4" name="عنصر نائب لرقم الشريحة 3"/>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DDE9EC">
                  <a:shade val="50000"/>
                </a:srgbClr>
              </a:solidFill>
            </a:endParaRPr>
          </a:p>
        </p:txBody>
      </p:sp>
      <p:sp>
        <p:nvSpPr>
          <p:cNvPr id="7" name="عنصر نائب لرقم الشريحة 6"/>
          <p:cNvSpPr>
            <a:spLocks noGrp="1"/>
          </p:cNvSpPr>
          <p:nvPr>
            <p:ph type="sldNum" sz="quarter" idx="12"/>
          </p:nvPr>
        </p:nvSpPr>
        <p:spPr>
          <a:xfrm>
            <a:off x="8156448" y="6422064"/>
            <a:ext cx="762000" cy="365125"/>
          </a:xfrm>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8B512B6-FAB4-40A4-94D5-1DE68FF79E5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DDE9EC">
                  <a:shade val="50000"/>
                </a:srgb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DDE9EC">
                  <a:shade val="50000"/>
                </a:srgb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DDE9EC">
                  <a:shade val="50000"/>
                </a:srgb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B512B6-FAB4-40A4-94D5-1DE68FF79E5C}" type="datetimeFigureOut">
              <a:rPr lang="ar-SA" smtClean="0"/>
              <a:pPr/>
              <a:t>28/06/31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8B512B6-FAB4-40A4-94D5-1DE68FF79E5C}" type="datetimeFigureOut">
              <a:rPr lang="ar-SA" smtClean="0"/>
              <a:pPr/>
              <a:t>28/06/31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58B512B6-FAB4-40A4-94D5-1DE68FF79E5C}" type="datetimeFigureOut">
              <a:rPr lang="ar-SA" smtClean="0"/>
              <a:pPr/>
              <a:t>28/06/31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58B512B6-FAB4-40A4-94D5-1DE68FF79E5C}" type="datetimeFigureOut">
              <a:rPr lang="ar-SA" smtClean="0"/>
              <a:pPr/>
              <a:t>28/06/31</a:t>
            </a:fld>
            <a:endParaRPr lang="ar-SA"/>
          </a:p>
        </p:txBody>
      </p:sp>
      <p:sp>
        <p:nvSpPr>
          <p:cNvPr id="8" name="عنصر نائب لرقم الشريحة 7"/>
          <p:cNvSpPr>
            <a:spLocks noGrp="1"/>
          </p:cNvSpPr>
          <p:nvPr>
            <p:ph type="sldNum" sz="quarter" idx="11"/>
          </p:nvPr>
        </p:nvSpPr>
        <p:spPr/>
        <p:txBody>
          <a:bodyPr/>
          <a:lstStyle/>
          <a:p>
            <a:fld id="{47480730-2933-4814-B185-85135D0E36B4}" type="slidenum">
              <a:rPr lang="ar-SA" smtClean="0"/>
              <a:pPr/>
              <a:t>‹#›</a:t>
            </a:fld>
            <a:endParaRPr lang="ar-SA"/>
          </a:p>
        </p:txBody>
      </p:sp>
      <p:sp>
        <p:nvSpPr>
          <p:cNvPr id="9" name="عنصر نائب للتذييل 8"/>
          <p:cNvSpPr>
            <a:spLocks noGrp="1"/>
          </p:cNvSpPr>
          <p:nvPr>
            <p:ph type="ftr" sz="quarter" idx="12"/>
          </p:nvPr>
        </p:nvSpPr>
        <p:spPr/>
        <p:txBody>
          <a:bodyPr/>
          <a:lstStyle/>
          <a:p>
            <a:endParaRPr lang="ar-SA"/>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B512B6-FAB4-40A4-94D5-1DE68FF79E5C}" type="datetimeFigureOut">
              <a:rPr lang="ar-SA" smtClean="0"/>
              <a:pPr/>
              <a:t>28/06/31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58B512B6-FAB4-40A4-94D5-1DE68FF79E5C}" type="datetimeFigureOut">
              <a:rPr lang="ar-SA" smtClean="0"/>
              <a:pPr/>
              <a:t>28/06/31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156448" y="6422064"/>
            <a:ext cx="762000" cy="365125"/>
          </a:xfrm>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58B512B6-FAB4-40A4-94D5-1DE68FF79E5C}" type="datetimeFigureOut">
              <a:rPr lang="ar-SA" smtClean="0"/>
              <a:pPr/>
              <a:t>28/06/31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7480730-2933-4814-B185-85135D0E36B4}" type="slidenum">
              <a:rPr lang="ar-SA" smtClean="0"/>
              <a:pPr/>
              <a:t>‹#›</a:t>
            </a:fld>
            <a:endParaRPr lang="ar-SA"/>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8B512B6-FAB4-40A4-94D5-1DE68FF79E5C}" type="datetimeFigureOut">
              <a:rPr lang="ar-SA" smtClean="0"/>
              <a:pPr/>
              <a:t>28/06/31</a:t>
            </a:fld>
            <a:endParaRPr lang="ar-SA"/>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7480730-2933-4814-B185-85135D0E36B4}"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dissolve/>
  </p:transition>
  <p:timing>
    <p:tnLst>
      <p:par>
        <p:cTn id="1" dur="indefinite" restart="never" nodeType="tmRoot"/>
      </p:par>
    </p:tnLst>
  </p:timing>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8B512B6-FAB4-40A4-94D5-1DE68FF79E5C}" type="datetimeFigureOut">
              <a:rPr lang="ar-SA" smtClean="0">
                <a:solidFill>
                  <a:srgbClr val="DDE9EC">
                    <a:shade val="50000"/>
                  </a:srgbClr>
                </a:solidFill>
              </a:rPr>
              <a:pPr/>
              <a:t>28/06/31</a:t>
            </a:fld>
            <a:endParaRPr lang="ar-SA">
              <a:solidFill>
                <a:srgbClr val="DDE9EC">
                  <a:shade val="50000"/>
                </a:srgbClr>
              </a:solidFill>
            </a:endParaRPr>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solidFill>
                <a:srgbClr val="DDE9EC">
                  <a:shade val="50000"/>
                </a:srgbClr>
              </a:solidFill>
            </a:endParaRPr>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7480730-2933-4814-B185-85135D0E36B4}" type="slidenum">
              <a:rPr lang="ar-SA" smtClean="0">
                <a:solidFill>
                  <a:srgbClr val="DDE9EC">
                    <a:shade val="50000"/>
                  </a:srgbClr>
                </a:solidFill>
              </a:rPr>
              <a:pPr/>
              <a:t>‹#›</a:t>
            </a:fld>
            <a:endParaRPr lang="ar-SA">
              <a:solidFill>
                <a:srgbClr val="DDE9EC">
                  <a:shade val="50000"/>
                </a:srgbClr>
              </a:solidFill>
            </a:endParaRPr>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dissolve/>
  </p:transition>
  <p:timing>
    <p:tnLst>
      <p:par>
        <p:cTn id="1" dur="indefinite" restart="never" nodeType="tmRoot"/>
      </p:par>
    </p:tnLst>
  </p:timing>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B512B6-FAB4-40A4-94D5-1DE68FF79E5C}" type="datetimeFigureOut">
              <a:rPr lang="ar-SA" smtClean="0">
                <a:solidFill>
                  <a:prstClr val="black">
                    <a:tint val="75000"/>
                  </a:prstClr>
                </a:solidFill>
              </a:rPr>
              <a:pPr/>
              <a:t>28/06/31</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7480730-2933-4814-B185-85135D0E36B4}" type="slidenum">
              <a:rPr lang="ar-SA" smtClean="0">
                <a:solidFill>
                  <a:prstClr val="black">
                    <a:tint val="75000"/>
                  </a:prstClr>
                </a:solidFill>
              </a:rPr>
              <a:pPr/>
              <a:t>‹#›</a:t>
            </a:fld>
            <a:endParaRPr lang="ar-S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dissolve/>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14290"/>
            <a:ext cx="8301038" cy="1143000"/>
          </a:xfrm>
        </p:spPr>
        <p:txBody>
          <a:bodyPr>
            <a:normAutofit/>
          </a:bodyPr>
          <a:lstStyle/>
          <a:p>
            <a:r>
              <a:rPr lang="en-US" sz="5400" dirty="0" smtClean="0">
                <a:solidFill>
                  <a:schemeClr val="accent5">
                    <a:lumMod val="75000"/>
                  </a:schemeClr>
                </a:solidFill>
              </a:rPr>
              <a:t> </a:t>
            </a:r>
            <a:r>
              <a:rPr lang="en-US" sz="5400" dirty="0" smtClean="0">
                <a:solidFill>
                  <a:schemeClr val="accent5">
                    <a:lumMod val="75000"/>
                  </a:schemeClr>
                </a:solidFill>
                <a:effectLst>
                  <a:outerShdw blurRad="38100" dist="38100" dir="2700000" algn="tl">
                    <a:srgbClr val="000000">
                      <a:alpha val="43137"/>
                    </a:srgbClr>
                  </a:outerShdw>
                </a:effectLst>
              </a:rPr>
              <a:t>THE SOUND AND THE FURY</a:t>
            </a:r>
            <a:endParaRPr lang="ar-SA" sz="5400" dirty="0">
              <a:solidFill>
                <a:schemeClr val="accent5">
                  <a:lumMod val="75000"/>
                </a:schemeClr>
              </a:solidFill>
              <a:effectLst>
                <a:outerShdw blurRad="38100" dist="38100" dir="2700000" algn="tl">
                  <a:srgbClr val="000000">
                    <a:alpha val="43137"/>
                  </a:srgbClr>
                </a:outerShdw>
              </a:effectLst>
            </a:endParaRPr>
          </a:p>
        </p:txBody>
      </p:sp>
      <p:pic>
        <p:nvPicPr>
          <p:cNvPr id="1028" name="Picture 4" descr="C:\Users\Toshiba\Pictures\63461f[1].jpg"/>
          <p:cNvPicPr>
            <a:picLocks noChangeAspect="1" noChangeArrowheads="1"/>
          </p:cNvPicPr>
          <p:nvPr/>
        </p:nvPicPr>
        <p:blipFill>
          <a:blip r:embed="rId2" cstate="print"/>
          <a:srcRect/>
          <a:stretch>
            <a:fillRect/>
          </a:stretch>
        </p:blipFill>
        <p:spPr bwMode="auto">
          <a:xfrm>
            <a:off x="500034" y="1285860"/>
            <a:ext cx="3929090" cy="5067300"/>
          </a:xfrm>
          <a:prstGeom prst="rect">
            <a:avLst/>
          </a:prstGeom>
          <a:ln>
            <a:noFill/>
          </a:ln>
          <a:effectLst>
            <a:softEdge rad="112500"/>
          </a:effectLst>
        </p:spPr>
      </p:pic>
      <p:pic>
        <p:nvPicPr>
          <p:cNvPr id="1029" name="Picture 5" descr="C:\Users\Toshiba\Pictures\AFX5F5QCA52AM79CAEFE1M5CA8DGZIOCAVH4FXPCAN9ZYZKCAI8NQH1CAC2L11XCA8732H5CAZNMIXHCAXXBI5UCAQ2TCRRCA798HLVCAFLRS9ECAM7MJDKCA2H2CMTCA5A285MCA6TOJG3CAIJGU5Y.jpg"/>
          <p:cNvPicPr>
            <a:picLocks noChangeAspect="1" noChangeArrowheads="1"/>
          </p:cNvPicPr>
          <p:nvPr/>
        </p:nvPicPr>
        <p:blipFill>
          <a:blip r:embed="rId3" cstate="print"/>
          <a:srcRect/>
          <a:stretch>
            <a:fillRect/>
          </a:stretch>
        </p:blipFill>
        <p:spPr bwMode="auto">
          <a:xfrm>
            <a:off x="5143504" y="1285860"/>
            <a:ext cx="3500462" cy="5143536"/>
          </a:xfrm>
          <a:prstGeom prst="rect">
            <a:avLst/>
          </a:prstGeom>
          <a:ln>
            <a:noFill/>
          </a:ln>
          <a:effectLst>
            <a:softEdge rad="112500"/>
          </a:effectLst>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357430"/>
            <a:ext cx="8429684" cy="3214710"/>
          </a:xfrm>
        </p:spPr>
        <p:txBody>
          <a:bodyPr>
            <a:noAutofit/>
          </a:bodyPr>
          <a:lstStyle/>
          <a:p>
            <a:pPr marL="0" algn="l">
              <a:lnSpc>
                <a:spcPct val="115000"/>
              </a:lnSpc>
              <a:spcBef>
                <a:spcPts val="0"/>
              </a:spcBef>
              <a:spcAft>
                <a:spcPts val="1000"/>
              </a:spcAft>
            </a:pPr>
            <a:endParaRPr lang="en-US" sz="2800" dirty="0" smtClean="0">
              <a:solidFill>
                <a:srgbClr val="E36C0A"/>
              </a:solidFill>
              <a:latin typeface="Calibri"/>
              <a:ea typeface="Calibri"/>
              <a:cs typeface="Arial"/>
            </a:endParaRPr>
          </a:p>
          <a:p>
            <a:pPr marL="0" algn="l">
              <a:lnSpc>
                <a:spcPct val="115000"/>
              </a:lnSpc>
              <a:spcBef>
                <a:spcPts val="0"/>
              </a:spcBef>
              <a:spcAft>
                <a:spcPts val="1000"/>
              </a:spcAft>
              <a:buNone/>
            </a:pPr>
            <a:r>
              <a:rPr lang="en-US" sz="2800" dirty="0" smtClean="0">
                <a:solidFill>
                  <a:srgbClr val="E36C0A"/>
                </a:solidFill>
                <a:latin typeface="Bookman Old Style" pitchFamily="18" charset="0"/>
                <a:ea typeface="Calibri"/>
                <a:cs typeface="Arial"/>
              </a:rPr>
              <a:t>He used a present-day setting in order to expose a certain message that is going around his family's story . Therefore, he wanted us to know that these issues could happen everywhere at any time. </a:t>
            </a:r>
            <a:endParaRPr lang="en-US" sz="2800" dirty="0" smtClean="0">
              <a:latin typeface="Bookman Old Style" pitchFamily="18" charset="0"/>
              <a:ea typeface="Calibri"/>
              <a:cs typeface="Arial"/>
            </a:endParaRPr>
          </a:p>
          <a:p>
            <a:pPr algn="l" rtl="0">
              <a:buNone/>
            </a:pPr>
            <a:endParaRPr lang="ar-SA" sz="2800" b="1" dirty="0">
              <a:solidFill>
                <a:schemeClr val="bg1">
                  <a:lumMod val="95000"/>
                  <a:lumOff val="5000"/>
                </a:schemeClr>
              </a:solidFill>
              <a:latin typeface="Times New Roman" pitchFamily="18" charset="0"/>
              <a:cs typeface="Times New Roman" pitchFamily="18" charset="0"/>
            </a:endParaRPr>
          </a:p>
        </p:txBody>
      </p:sp>
      <p:sp>
        <p:nvSpPr>
          <p:cNvPr id="4" name="مستطيل مستدير الزوايا 3"/>
          <p:cNvSpPr/>
          <p:nvPr/>
        </p:nvSpPr>
        <p:spPr>
          <a:xfrm>
            <a:off x="285720" y="785794"/>
            <a:ext cx="8501122" cy="1428760"/>
          </a:xfrm>
          <a:prstGeom prst="roundRect">
            <a:avLst/>
          </a:prstGeom>
          <a:solidFill>
            <a:schemeClr val="accent6">
              <a:lumMod val="60000"/>
              <a:lumOff val="40000"/>
              <a:alpha val="78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0" algn="ctr"/>
            <a:r>
              <a:rPr lang="en-US" sz="4000" dirty="0" smtClean="0">
                <a:solidFill>
                  <a:srgbClr val="DDE9EC">
                    <a:lumMod val="10000"/>
                  </a:srgbClr>
                </a:solidFill>
                <a:latin typeface="Californian FB" pitchFamily="18" charset="0"/>
              </a:rPr>
              <a:t>Effect of narrative style on the reader</a:t>
            </a:r>
            <a:endParaRPr lang="ar-SA" sz="4000" dirty="0">
              <a:solidFill>
                <a:srgbClr val="DDE9EC">
                  <a:lumMod val="10000"/>
                </a:srgbClr>
              </a:solidFill>
              <a:latin typeface="Californian FB"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endParaRPr lang="ar-SA" dirty="0">
              <a:latin typeface="Algerian" pitchFamily="82" charset="0"/>
            </a:endParaRPr>
          </a:p>
        </p:txBody>
      </p:sp>
      <p:sp>
        <p:nvSpPr>
          <p:cNvPr id="3" name="عنصر نائب للمحتوى 2"/>
          <p:cNvSpPr>
            <a:spLocks noGrp="1"/>
          </p:cNvSpPr>
          <p:nvPr>
            <p:ph idx="1"/>
          </p:nvPr>
        </p:nvSpPr>
        <p:spPr>
          <a:xfrm>
            <a:off x="428596" y="2857496"/>
            <a:ext cx="8229600" cy="2857520"/>
          </a:xfrm>
          <a:noFill/>
        </p:spPr>
        <p:txBody>
          <a:bodyPr>
            <a:noAutofit/>
          </a:bodyPr>
          <a:lstStyle/>
          <a:p>
            <a:pPr marL="0" algn="l">
              <a:spcBef>
                <a:spcPts val="0"/>
              </a:spcBef>
              <a:buNone/>
            </a:pPr>
            <a:r>
              <a:rPr lang="en-US" sz="3600" dirty="0" smtClean="0">
                <a:latin typeface="Times New Roman"/>
                <a:ea typeface="Times New Roman"/>
              </a:rPr>
              <a:t>1- </a:t>
            </a:r>
            <a:r>
              <a:rPr lang="en-US" sz="2400" dirty="0" smtClean="0">
                <a:solidFill>
                  <a:srgbClr val="000000"/>
                </a:solidFill>
                <a:latin typeface="Helvetica"/>
                <a:ea typeface="Times New Roman"/>
              </a:rPr>
              <a:t>well-spoken , his section is filled mostly by quotations of other , reinforcing the idea that he focuses his hatred on the entire world although subconscious . </a:t>
            </a:r>
            <a:endParaRPr lang="en-US" sz="3600" dirty="0" smtClean="0">
              <a:latin typeface="Times New Roman"/>
              <a:ea typeface="Times New Roman"/>
            </a:endParaRPr>
          </a:p>
          <a:p>
            <a:pPr algn="l" rtl="0">
              <a:buNone/>
            </a:pPr>
            <a:endParaRPr lang="ar-SA" sz="2400" dirty="0">
              <a:latin typeface="Mongolian Baiti" pitchFamily="66" charset="0"/>
            </a:endParaRPr>
          </a:p>
        </p:txBody>
      </p:sp>
      <p:graphicFrame>
        <p:nvGraphicFramePr>
          <p:cNvPr id="5" name="رسم تخطيطي 4"/>
          <p:cNvGraphicFramePr/>
          <p:nvPr/>
        </p:nvGraphicFramePr>
        <p:xfrm>
          <a:off x="428596" y="285728"/>
          <a:ext cx="8453454"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عنصر نائب للمحتوى 2"/>
          <p:cNvSpPr>
            <a:spLocks noGrp="1"/>
          </p:cNvSpPr>
          <p:nvPr>
            <p:ph idx="1"/>
          </p:nvPr>
        </p:nvSpPr>
        <p:spPr/>
        <p:txBody>
          <a:bodyPr>
            <a:noAutofit/>
          </a:bodyPr>
          <a:lstStyle/>
          <a:p>
            <a:pPr algn="l" rtl="0">
              <a:buNone/>
            </a:pPr>
            <a:r>
              <a:rPr lang="en-US" sz="2400" dirty="0" smtClean="0">
                <a:solidFill>
                  <a:schemeClr val="tx1">
                    <a:lumMod val="95000"/>
                    <a:lumOff val="5000"/>
                  </a:schemeClr>
                </a:solidFill>
                <a:latin typeface="Times New Roman" pitchFamily="18" charset="0"/>
                <a:cs typeface="Times New Roman" pitchFamily="18" charset="0"/>
              </a:rPr>
              <a:t>2 - In Jason's chapter the antagonist is him self . He is a hateful and immoral person .  He cynical and detached man .  He reject the values and ideals of his family , because of how bad his family was and having no ideals . he values only money and superficial things . Unlike Quentin, who is obsessed with the past, Jason thinks solely about the present and the immediate future. Hate Woman </a:t>
            </a:r>
          </a:p>
          <a:p>
            <a:pPr algn="l" rtl="0">
              <a:buNone/>
            </a:pPr>
            <a:r>
              <a:rPr lang="en-US" sz="2400" dirty="0" smtClean="0">
                <a:solidFill>
                  <a:schemeClr val="tx1">
                    <a:lumMod val="95000"/>
                    <a:lumOff val="5000"/>
                  </a:schemeClr>
                </a:solidFill>
                <a:latin typeface="Times New Roman" pitchFamily="18" charset="0"/>
                <a:cs typeface="Times New Roman" pitchFamily="18" charset="0"/>
              </a:rPr>
              <a:t>His behavior and actions go against Christian values .</a:t>
            </a:r>
          </a:p>
          <a:p>
            <a:pPr algn="l" rtl="0">
              <a:buNone/>
            </a:pPr>
            <a:r>
              <a:rPr lang="en-US" sz="2400" dirty="0" smtClean="0">
                <a:solidFill>
                  <a:schemeClr val="tx1">
                    <a:lumMod val="95000"/>
                    <a:lumOff val="5000"/>
                  </a:schemeClr>
                </a:solidFill>
                <a:latin typeface="Times New Roman" pitchFamily="18" charset="0"/>
                <a:cs typeface="Times New Roman" pitchFamily="18" charset="0"/>
              </a:rPr>
              <a:t> </a:t>
            </a:r>
          </a:p>
          <a:p>
            <a:pPr algn="l" rtl="0">
              <a:buNone/>
            </a:pPr>
            <a:r>
              <a:rPr lang="en-US" sz="2400" dirty="0" smtClean="0">
                <a:solidFill>
                  <a:schemeClr val="tx1">
                    <a:lumMod val="95000"/>
                    <a:lumOff val="5000"/>
                  </a:schemeClr>
                </a:solidFill>
                <a:latin typeface="Times New Roman" pitchFamily="18" charset="0"/>
                <a:cs typeface="Times New Roman" pitchFamily="18" charset="0"/>
              </a:rPr>
              <a:t>Represent new south</a:t>
            </a:r>
            <a:endParaRPr lang="ar-SA" sz="24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buNone/>
            </a:pPr>
            <a:endParaRPr lang="en-US" dirty="0" smtClean="0">
              <a:latin typeface="Times New Roman" pitchFamily="18" charset="0"/>
              <a:cs typeface="Times New Roman" pitchFamily="18" charset="0"/>
            </a:endParaRPr>
          </a:p>
          <a:p>
            <a:pPr marL="0" lvl="0" indent="0" algn="l" fontAlgn="base">
              <a:spcBef>
                <a:spcPct val="0"/>
              </a:spcBef>
              <a:spcAft>
                <a:spcPct val="0"/>
              </a:spcAft>
              <a:buNone/>
            </a:pPr>
            <a:r>
              <a:rPr lang="en-US" dirty="0" smtClean="0">
                <a:latin typeface="Arial" pitchFamily="34" charset="0"/>
                <a:ea typeface="Times New Roman" pitchFamily="18" charset="0"/>
                <a:cs typeface="Arial" pitchFamily="34" charset="0"/>
              </a:rPr>
              <a:t>3 Faulkner show by Jason that new south is immoral , and motive by greed .</a:t>
            </a:r>
            <a:endParaRPr lang="en-US" sz="1600" dirty="0" smtClean="0">
              <a:latin typeface="Arial" pitchFamily="34" charset="0"/>
              <a:cs typeface="Arial" pitchFamily="34" charset="0"/>
            </a:endParaRPr>
          </a:p>
          <a:p>
            <a:pPr marL="0" lvl="0" indent="0" algn="l" eaLnBrk="0" fontAlgn="base" hangingPunct="0">
              <a:spcBef>
                <a:spcPct val="0"/>
              </a:spcBef>
              <a:spcAft>
                <a:spcPct val="0"/>
              </a:spcAft>
              <a:buNone/>
            </a:pPr>
            <a:r>
              <a:rPr lang="en-US" dirty="0" smtClean="0">
                <a:latin typeface="Arial" pitchFamily="34" charset="0"/>
                <a:ea typeface="Times New Roman" pitchFamily="18" charset="0"/>
                <a:cs typeface="Arial" pitchFamily="34" charset="0"/>
              </a:rPr>
              <a:t>His heatred to caddy and her daughter is actually his heatred to himself</a:t>
            </a:r>
            <a:endParaRPr lang="en-US" sz="1600" dirty="0" smtClean="0">
              <a:latin typeface="Arial" pitchFamily="34" charset="0"/>
              <a:cs typeface="Arial" pitchFamily="34" charset="0"/>
            </a:endParaRPr>
          </a:p>
          <a:p>
            <a:pPr algn="l" rtl="0">
              <a:buNone/>
            </a:pPr>
            <a:endParaRPr lang="ar-SA"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071678"/>
            <a:ext cx="8229600" cy="4525963"/>
          </a:xfrm>
        </p:spPr>
        <p:txBody>
          <a:bodyPr>
            <a:normAutofit/>
          </a:bodyPr>
          <a:lstStyle/>
          <a:p>
            <a:pPr algn="l" rtl="0"/>
            <a:r>
              <a:rPr lang="en-US" sz="4400" dirty="0" smtClean="0">
                <a:solidFill>
                  <a:srgbClr val="993366"/>
                </a:solidFill>
                <a:latin typeface="Mongolian Baiti" pitchFamily="66" charset="0"/>
                <a:cs typeface="Mongolian Baiti" pitchFamily="66" charset="0"/>
              </a:rPr>
              <a:t>Shatha Al-amoudi</a:t>
            </a:r>
          </a:p>
          <a:p>
            <a:pPr algn="l" rtl="0"/>
            <a:r>
              <a:rPr lang="en-US" sz="4400" dirty="0" smtClean="0">
                <a:solidFill>
                  <a:srgbClr val="993366"/>
                </a:solidFill>
                <a:latin typeface="Mongolian Baiti" pitchFamily="66" charset="0"/>
                <a:cs typeface="Mongolian Baiti" pitchFamily="66" charset="0"/>
              </a:rPr>
              <a:t>Shatha Al-zahrani</a:t>
            </a:r>
          </a:p>
          <a:p>
            <a:pPr algn="l" rtl="0"/>
            <a:r>
              <a:rPr lang="en-US" sz="4400" dirty="0" smtClean="0">
                <a:solidFill>
                  <a:srgbClr val="993366"/>
                </a:solidFill>
                <a:latin typeface="Mongolian Baiti" pitchFamily="66" charset="0"/>
                <a:cs typeface="Mongolian Baiti" pitchFamily="66" charset="0"/>
              </a:rPr>
              <a:t>Huda Al-fefi</a:t>
            </a:r>
          </a:p>
          <a:p>
            <a:pPr algn="l" rtl="0"/>
            <a:r>
              <a:rPr lang="en-US" sz="4400" dirty="0" smtClean="0">
                <a:solidFill>
                  <a:srgbClr val="993366"/>
                </a:solidFill>
                <a:latin typeface="Mongolian Baiti" pitchFamily="66" charset="0"/>
                <a:cs typeface="Mongolian Baiti" pitchFamily="66" charset="0"/>
              </a:rPr>
              <a:t>Seham Al-shehri</a:t>
            </a:r>
          </a:p>
        </p:txBody>
      </p:sp>
      <p:pic>
        <p:nvPicPr>
          <p:cNvPr id="4" name="صورة 3" descr="ThankYou.gif"/>
          <p:cNvPicPr>
            <a:picLocks noChangeAspect="1"/>
          </p:cNvPicPr>
          <p:nvPr/>
        </p:nvPicPr>
        <p:blipFill>
          <a:blip r:embed="rId2" cstate="print"/>
          <a:stretch>
            <a:fillRect/>
          </a:stretch>
        </p:blipFill>
        <p:spPr>
          <a:xfrm>
            <a:off x="5214942" y="0"/>
            <a:ext cx="3929058" cy="6858000"/>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115328" cy="1143000"/>
          </a:xfrm>
        </p:spPr>
        <p:txBody>
          <a:bodyPr/>
          <a:lstStyle/>
          <a:p>
            <a:pPr algn="ctr"/>
            <a:r>
              <a:rPr lang="en-US" dirty="0" smtClean="0">
                <a:solidFill>
                  <a:schemeClr val="accent4">
                    <a:lumMod val="60000"/>
                    <a:lumOff val="40000"/>
                  </a:schemeClr>
                </a:solidFill>
                <a:effectLst>
                  <a:outerShdw blurRad="38100" dist="38100" dir="2700000" algn="tl">
                    <a:srgbClr val="000000">
                      <a:alpha val="43137"/>
                    </a:srgbClr>
                  </a:outerShdw>
                </a:effectLst>
                <a:latin typeface="Bookman Old Style" pitchFamily="18" charset="0"/>
              </a:rPr>
              <a:t>Stream Of </a:t>
            </a:r>
            <a:r>
              <a:rPr lang="en-US" sz="4400" dirty="0" smtClean="0">
                <a:solidFill>
                  <a:schemeClr val="accent4">
                    <a:lumMod val="60000"/>
                    <a:lumOff val="40000"/>
                  </a:schemeClr>
                </a:solidFill>
                <a:effectLst>
                  <a:outerShdw blurRad="38100" dist="38100" dir="2700000" algn="tl">
                    <a:srgbClr val="000000">
                      <a:alpha val="43137"/>
                    </a:srgbClr>
                  </a:outerShdw>
                </a:effectLst>
                <a:latin typeface="Bookman Old Style" pitchFamily="18" charset="0"/>
                <a:ea typeface="Calibri"/>
                <a:cs typeface="Arial"/>
              </a:rPr>
              <a:t>Consciousness</a:t>
            </a:r>
            <a:r>
              <a:rPr lang="en-US" dirty="0" smtClean="0">
                <a:solidFill>
                  <a:schemeClr val="accent4">
                    <a:lumMod val="60000"/>
                    <a:lumOff val="40000"/>
                  </a:schemeClr>
                </a:solidFill>
                <a:effectLst>
                  <a:outerShdw blurRad="38100" dist="38100" dir="2700000" algn="tl">
                    <a:srgbClr val="000000">
                      <a:alpha val="43137"/>
                    </a:srgbClr>
                  </a:outerShdw>
                </a:effectLst>
                <a:latin typeface="Bookman Old Style" pitchFamily="18" charset="0"/>
              </a:rPr>
              <a:t>  </a:t>
            </a:r>
            <a:endParaRPr lang="ar-SA" dirty="0">
              <a:solidFill>
                <a:schemeClr val="accent4">
                  <a:lumMod val="60000"/>
                  <a:lumOff val="40000"/>
                </a:schemeClr>
              </a:solidFill>
              <a:effectLst>
                <a:outerShdw blurRad="38100" dist="38100" dir="2700000" algn="tl">
                  <a:srgbClr val="000000">
                    <a:alpha val="43137"/>
                  </a:srgbClr>
                </a:outerShdw>
              </a:effectLst>
              <a:latin typeface="Bookman Old Style" pitchFamily="18" charset="0"/>
            </a:endParaRPr>
          </a:p>
        </p:txBody>
      </p:sp>
      <p:sp>
        <p:nvSpPr>
          <p:cNvPr id="3" name="عنصر نائب للمحتوى 2"/>
          <p:cNvSpPr>
            <a:spLocks noGrp="1"/>
          </p:cNvSpPr>
          <p:nvPr>
            <p:ph idx="1"/>
          </p:nvPr>
        </p:nvSpPr>
        <p:spPr/>
        <p:txBody>
          <a:bodyPr>
            <a:normAutofit/>
          </a:bodyPr>
          <a:lstStyle/>
          <a:p>
            <a:pPr marL="0" algn="l">
              <a:lnSpc>
                <a:spcPct val="115000"/>
              </a:lnSpc>
              <a:spcBef>
                <a:spcPts val="0"/>
              </a:spcBef>
              <a:spcAft>
                <a:spcPts val="1000"/>
              </a:spcAft>
              <a:buNone/>
            </a:pPr>
            <a:r>
              <a:rPr lang="en-US" sz="2800" dirty="0" smtClean="0">
                <a:solidFill>
                  <a:srgbClr val="FF99FF"/>
                </a:solidFill>
                <a:latin typeface="Bookman Old Style" pitchFamily="18" charset="0"/>
                <a:ea typeface="Calibri"/>
                <a:cs typeface="Arial"/>
              </a:rPr>
              <a:t>The term "stream-of-consciousness" refers to a technique of narration. Prior to the twentieth century, an author would simply tell the reader what one of the characters was thinking. Stream-of-consciousness is a technique whereby the author writes as though inside the minds of the characters.</a:t>
            </a:r>
          </a:p>
          <a:p>
            <a:pPr>
              <a:buNone/>
            </a:pPr>
            <a:endParaRPr lang="ar-SA" sz="2800" dirty="0">
              <a:solidFill>
                <a:srgbClr val="FF99FF"/>
              </a:solidFill>
              <a:latin typeface="Bookman Old Style" pitchFamily="18"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stretch>
            <a:fillRect t="-2000" b="-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74638"/>
            <a:ext cx="8429684" cy="2225668"/>
          </a:xfrm>
        </p:spPr>
        <p:txBody>
          <a:bodyPr>
            <a:normAutofit/>
          </a:bodyPr>
          <a:lstStyle/>
          <a:p>
            <a:pPr rtl="0"/>
            <a:r>
              <a:rPr lang="en-US" sz="4000" dirty="0" smtClean="0">
                <a:solidFill>
                  <a:schemeClr val="tx1">
                    <a:lumMod val="65000"/>
                    <a:lumOff val="35000"/>
                  </a:schemeClr>
                </a:solidFill>
                <a:latin typeface="Andalus" pitchFamily="2" charset="-78"/>
                <a:ea typeface="SimHei" pitchFamily="49" charset="-122"/>
                <a:cs typeface="Andalus" pitchFamily="2" charset="-78"/>
              </a:rPr>
              <a:t>This novel has four narrators and we’ll discuss different perspectives : </a:t>
            </a:r>
            <a:endParaRPr lang="ar-SA" sz="4000" dirty="0">
              <a:solidFill>
                <a:schemeClr val="tx1">
                  <a:lumMod val="65000"/>
                  <a:lumOff val="35000"/>
                </a:schemeClr>
              </a:solidFill>
              <a:latin typeface="Andalus" pitchFamily="2" charset="-78"/>
              <a:ea typeface="SimHei" pitchFamily="49" charset="-122"/>
              <a:cs typeface="Andalus" pitchFamily="2" charset="-78"/>
            </a:endParaRPr>
          </a:p>
        </p:txBody>
      </p:sp>
      <p:sp>
        <p:nvSpPr>
          <p:cNvPr id="3" name="عنصر نائب للمحتوى 2"/>
          <p:cNvSpPr>
            <a:spLocks noGrp="1"/>
          </p:cNvSpPr>
          <p:nvPr>
            <p:ph idx="1"/>
          </p:nvPr>
        </p:nvSpPr>
        <p:spPr>
          <a:xfrm>
            <a:off x="642910" y="2285992"/>
            <a:ext cx="7358114" cy="3571900"/>
          </a:xfrm>
        </p:spPr>
        <p:txBody>
          <a:bodyPr>
            <a:normAutofit/>
          </a:bodyPr>
          <a:lstStyle/>
          <a:p>
            <a:pPr algn="l" rtl="0">
              <a:buNone/>
            </a:pPr>
            <a:r>
              <a:rPr lang="en-US" dirty="0" smtClean="0">
                <a:latin typeface="Times New Roman" pitchFamily="18" charset="0"/>
                <a:cs typeface="Times New Roman" pitchFamily="18" charset="0"/>
              </a:rPr>
              <a:t> </a:t>
            </a:r>
            <a:endParaRPr lang="en-US" sz="3600" dirty="0" smtClean="0">
              <a:solidFill>
                <a:schemeClr val="accent4">
                  <a:lumMod val="50000"/>
                </a:schemeClr>
              </a:solidFill>
              <a:effectLst>
                <a:outerShdw blurRad="38100" dist="38100" dir="2700000" algn="tl">
                  <a:srgbClr val="000000">
                    <a:alpha val="43137"/>
                  </a:srgbClr>
                </a:outerShdw>
              </a:effectLst>
              <a:latin typeface="Sylfaen" pitchFamily="18" charset="0"/>
              <a:cs typeface="Times New Roman" pitchFamily="18" charset="0"/>
            </a:endParaRPr>
          </a:p>
          <a:p>
            <a:pPr algn="l" rtl="0">
              <a:buNone/>
            </a:pPr>
            <a:r>
              <a:rPr lang="en-US" sz="3600" dirty="0" smtClean="0">
                <a:solidFill>
                  <a:schemeClr val="accent4">
                    <a:lumMod val="50000"/>
                  </a:schemeClr>
                </a:solidFill>
                <a:effectLst>
                  <a:outerShdw blurRad="38100" dist="38100" dir="2700000" algn="tl">
                    <a:srgbClr val="000000">
                      <a:alpha val="43137"/>
                    </a:srgbClr>
                  </a:outerShdw>
                </a:effectLst>
                <a:latin typeface="Sylfaen" pitchFamily="18" charset="0"/>
                <a:cs typeface="Times New Roman" pitchFamily="18" charset="0"/>
              </a:rPr>
              <a:t>First, Benjy Compson.</a:t>
            </a:r>
          </a:p>
          <a:p>
            <a:pPr algn="l" rtl="0">
              <a:buNone/>
            </a:pPr>
            <a:r>
              <a:rPr lang="en-US" sz="3600" dirty="0" smtClean="0">
                <a:solidFill>
                  <a:schemeClr val="accent4">
                    <a:lumMod val="50000"/>
                  </a:schemeClr>
                </a:solidFill>
                <a:effectLst>
                  <a:outerShdw blurRad="38100" dist="38100" dir="2700000" algn="tl">
                    <a:srgbClr val="000000">
                      <a:alpha val="43137"/>
                    </a:srgbClr>
                  </a:outerShdw>
                </a:effectLst>
                <a:latin typeface="Sylfaen" pitchFamily="18" charset="0"/>
                <a:cs typeface="Times New Roman" pitchFamily="18" charset="0"/>
              </a:rPr>
              <a:t>Second, Quentin Compson.</a:t>
            </a:r>
          </a:p>
          <a:p>
            <a:pPr algn="l" rtl="0">
              <a:buNone/>
            </a:pPr>
            <a:r>
              <a:rPr lang="en-US" sz="3600" dirty="0" smtClean="0">
                <a:solidFill>
                  <a:schemeClr val="accent4">
                    <a:lumMod val="50000"/>
                  </a:schemeClr>
                </a:solidFill>
                <a:effectLst>
                  <a:outerShdw blurRad="38100" dist="38100" dir="2700000" algn="tl">
                    <a:srgbClr val="000000">
                      <a:alpha val="43137"/>
                    </a:srgbClr>
                  </a:outerShdw>
                </a:effectLst>
                <a:latin typeface="Sylfaen" pitchFamily="18" charset="0"/>
                <a:cs typeface="Times New Roman" pitchFamily="18" charset="0"/>
              </a:rPr>
              <a:t>Third, Jason Compson.</a:t>
            </a:r>
          </a:p>
          <a:p>
            <a:pPr algn="l" rtl="0">
              <a:buNone/>
            </a:pPr>
            <a:r>
              <a:rPr lang="en-US" sz="3600" dirty="0" smtClean="0">
                <a:solidFill>
                  <a:schemeClr val="accent4">
                    <a:lumMod val="50000"/>
                  </a:schemeClr>
                </a:solidFill>
                <a:effectLst>
                  <a:outerShdw blurRad="38100" dist="38100" dir="2700000" algn="tl">
                    <a:srgbClr val="000000">
                      <a:alpha val="43137"/>
                    </a:srgbClr>
                  </a:outerShdw>
                </a:effectLst>
                <a:latin typeface="Sylfaen" pitchFamily="18" charset="0"/>
                <a:cs typeface="Times New Roman" pitchFamily="18" charset="0"/>
              </a:rPr>
              <a:t>Fourth, Dilsey Compson.</a:t>
            </a:r>
          </a:p>
          <a:p>
            <a:pPr algn="l" rtl="0">
              <a:buNone/>
            </a:pPr>
            <a:endParaRPr lang="ar-SA"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6000" dirty="0" smtClean="0">
                <a:solidFill>
                  <a:schemeClr val="tx2">
                    <a:lumMod val="25000"/>
                  </a:schemeClr>
                </a:solidFill>
                <a:latin typeface="Andalus" pitchFamily="2" charset="-78"/>
                <a:cs typeface="Andalus" pitchFamily="2" charset="-78"/>
              </a:rPr>
              <a:t>Benjy Compson</a:t>
            </a:r>
            <a:endParaRPr lang="ar-SA" sz="6000" dirty="0">
              <a:solidFill>
                <a:schemeClr val="tx2">
                  <a:lumMod val="25000"/>
                </a:schemeClr>
              </a:solidFill>
              <a:latin typeface="Andalus" pitchFamily="2" charset="-78"/>
              <a:cs typeface="Andalus" pitchFamily="2" charset="-78"/>
            </a:endParaRPr>
          </a:p>
        </p:txBody>
      </p:sp>
      <p:sp>
        <p:nvSpPr>
          <p:cNvPr id="3" name="عنصر نائب للمحتوى 2"/>
          <p:cNvSpPr>
            <a:spLocks noGrp="1"/>
          </p:cNvSpPr>
          <p:nvPr>
            <p:ph idx="1"/>
          </p:nvPr>
        </p:nvSpPr>
        <p:spPr>
          <a:xfrm>
            <a:off x="214282" y="1428736"/>
            <a:ext cx="8715436" cy="5000660"/>
          </a:xfrm>
        </p:spPr>
        <p:txBody>
          <a:bodyPr>
            <a:noAutofit/>
          </a:bodyPr>
          <a:lstStyle/>
          <a:p>
            <a:pPr algn="l" rtl="0">
              <a:buNone/>
            </a:pPr>
            <a:r>
              <a:rPr lang="en-US" sz="2400" dirty="0" smtClean="0">
                <a:solidFill>
                  <a:srgbClr val="7030A0"/>
                </a:solidFill>
                <a:latin typeface="+mj-lt"/>
              </a:rPr>
              <a:t>Benjy's description as the first-person narrator.</a:t>
            </a:r>
          </a:p>
          <a:p>
            <a:pPr marL="0" algn="l">
              <a:lnSpc>
                <a:spcPct val="115000"/>
              </a:lnSpc>
              <a:spcBef>
                <a:spcPts val="0"/>
              </a:spcBef>
              <a:spcAft>
                <a:spcPts val="1000"/>
              </a:spcAft>
              <a:buNone/>
            </a:pPr>
            <a:endParaRPr lang="en-US" sz="1300" dirty="0" smtClean="0">
              <a:solidFill>
                <a:srgbClr val="7030A0"/>
              </a:solidFill>
              <a:latin typeface="+mj-lt"/>
              <a:ea typeface="Calibri"/>
              <a:cs typeface="Arial"/>
            </a:endParaRPr>
          </a:p>
          <a:p>
            <a:pPr marL="0" algn="l">
              <a:lnSpc>
                <a:spcPct val="115000"/>
              </a:lnSpc>
              <a:spcBef>
                <a:spcPts val="0"/>
              </a:spcBef>
              <a:spcAft>
                <a:spcPts val="1000"/>
              </a:spcAft>
              <a:buNone/>
            </a:pPr>
            <a:r>
              <a:rPr lang="en-US" sz="2400" dirty="0" smtClean="0">
                <a:solidFill>
                  <a:srgbClr val="7030A0"/>
                </a:solidFill>
                <a:latin typeface="+mj-lt"/>
                <a:ea typeface="Calibri"/>
                <a:cs typeface="Arial"/>
              </a:rPr>
              <a:t>For the most part, his language is simple-sentences are short, vocabulary basic the idiot has no concept of time or place-sensory stimuli in the present bring him back to another time and place in his past, instantly and without warning.</a:t>
            </a:r>
          </a:p>
          <a:p>
            <a:pPr marL="0" algn="l">
              <a:lnSpc>
                <a:spcPct val="115000"/>
              </a:lnSpc>
              <a:spcBef>
                <a:spcPts val="0"/>
              </a:spcBef>
              <a:spcAft>
                <a:spcPts val="1000"/>
              </a:spcAft>
              <a:buNone/>
            </a:pPr>
            <a:r>
              <a:rPr lang="en-US" sz="1300" dirty="0" smtClean="0">
                <a:solidFill>
                  <a:srgbClr val="7030A0"/>
                </a:solidFill>
                <a:latin typeface="+mj-lt"/>
                <a:ea typeface="Calibri"/>
                <a:cs typeface="Arial"/>
              </a:rPr>
              <a:t> </a:t>
            </a:r>
          </a:p>
          <a:p>
            <a:pPr marL="0" algn="l">
              <a:lnSpc>
                <a:spcPct val="115000"/>
              </a:lnSpc>
              <a:spcBef>
                <a:spcPts val="0"/>
              </a:spcBef>
              <a:spcAft>
                <a:spcPts val="1000"/>
              </a:spcAft>
              <a:buNone/>
            </a:pPr>
            <a:r>
              <a:rPr lang="en-US" sz="2400" dirty="0" smtClean="0">
                <a:solidFill>
                  <a:srgbClr val="7030A0"/>
                </a:solidFill>
                <a:latin typeface="+mj-lt"/>
                <a:ea typeface="Calibri"/>
                <a:cs typeface="Arial"/>
              </a:rPr>
              <a:t>many of Benjy’s recollections are of their early childhood.</a:t>
            </a:r>
          </a:p>
          <a:p>
            <a:pPr algn="l">
              <a:buNone/>
            </a:pPr>
            <a:r>
              <a:rPr lang="en-US" sz="1300" dirty="0" smtClean="0">
                <a:solidFill>
                  <a:srgbClr val="7030A0"/>
                </a:solidFill>
                <a:latin typeface="+mj-lt"/>
                <a:ea typeface="Calibri"/>
                <a:cs typeface="Arial"/>
              </a:rPr>
              <a:t> </a:t>
            </a:r>
          </a:p>
          <a:p>
            <a:pPr algn="l">
              <a:buNone/>
            </a:pPr>
            <a:r>
              <a:rPr lang="en-US" sz="2400" dirty="0" smtClean="0">
                <a:solidFill>
                  <a:srgbClr val="7030A0"/>
                </a:solidFill>
                <a:latin typeface="+mj-lt"/>
                <a:ea typeface="Calibri"/>
                <a:cs typeface="Arial"/>
              </a:rPr>
              <a:t>Benjy records mainly sensual impressions.</a:t>
            </a:r>
          </a:p>
          <a:p>
            <a:pPr algn="l">
              <a:buNone/>
            </a:pPr>
            <a:r>
              <a:rPr lang="en-US" sz="2400" dirty="0" smtClean="0">
                <a:solidFill>
                  <a:srgbClr val="7030A0"/>
                </a:solidFill>
                <a:latin typeface="Calibri"/>
                <a:ea typeface="Calibri"/>
                <a:cs typeface="Arial"/>
              </a:rPr>
              <a:t> </a:t>
            </a:r>
            <a:endParaRPr lang="en-US" sz="2400" dirty="0" smtClean="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572560" cy="6286544"/>
          </a:xfrm>
        </p:spPr>
        <p:txBody>
          <a:bodyPr>
            <a:normAutofit lnSpcReduction="10000"/>
          </a:bodyPr>
          <a:lstStyle/>
          <a:p>
            <a:pPr algn="l" rtl="0">
              <a:buNone/>
            </a:pPr>
            <a:endParaRPr lang="en-US" sz="2600" dirty="0" smtClean="0">
              <a:solidFill>
                <a:srgbClr val="7030A0"/>
              </a:solidFill>
              <a:latin typeface="+mj-lt"/>
              <a:cs typeface="Times New Roman" pitchFamily="18" charset="0"/>
            </a:endParaRPr>
          </a:p>
          <a:p>
            <a:pPr algn="l" rtl="0">
              <a:buNone/>
            </a:pPr>
            <a:r>
              <a:rPr lang="en-US" sz="2800" dirty="0" smtClean="0">
                <a:solidFill>
                  <a:srgbClr val="7030A0"/>
                </a:solidFill>
                <a:latin typeface="Baskerville Old Face" pitchFamily="18" charset="0"/>
                <a:cs typeface="Times New Roman" pitchFamily="18" charset="0"/>
              </a:rPr>
              <a:t>He suffered from a strange sense of timelessness, in which the slightest sensory impulse could trigger vivid memories from his past and he seemed to "relive" those memories as if they were still happening.</a:t>
            </a:r>
          </a:p>
          <a:p>
            <a:pPr algn="l" rtl="0">
              <a:buNone/>
            </a:pPr>
            <a:endParaRPr lang="en-US" sz="2800" dirty="0" smtClean="0">
              <a:solidFill>
                <a:srgbClr val="7030A0"/>
              </a:solidFill>
              <a:latin typeface="Baskerville Old Face" pitchFamily="18" charset="0"/>
              <a:cs typeface="Times New Roman" pitchFamily="18" charset="0"/>
            </a:endParaRPr>
          </a:p>
          <a:p>
            <a:pPr algn="l" rtl="0">
              <a:buNone/>
            </a:pPr>
            <a:r>
              <a:rPr lang="en-US" sz="2800" dirty="0" smtClean="0">
                <a:solidFill>
                  <a:srgbClr val="7030A0"/>
                </a:solidFill>
                <a:latin typeface="Baskerville Old Face" pitchFamily="18" charset="0"/>
                <a:cs typeface="Times New Roman" pitchFamily="18" charset="0"/>
              </a:rPr>
              <a:t>Benjy cannot understand any abstract concepts such as time, cause and effect, or right and wrong - he merely absorbs visual and auditory cues from the world around him.</a:t>
            </a:r>
          </a:p>
          <a:p>
            <a:pPr algn="l" rtl="0">
              <a:buNone/>
            </a:pPr>
            <a:r>
              <a:rPr lang="en-US" sz="2800" dirty="0" smtClean="0">
                <a:solidFill>
                  <a:srgbClr val="7030A0"/>
                </a:solidFill>
                <a:latin typeface="Baskerville Old Face" pitchFamily="18" charset="0"/>
                <a:cs typeface="Times New Roman" pitchFamily="18" charset="0"/>
              </a:rPr>
              <a:t> </a:t>
            </a:r>
          </a:p>
          <a:p>
            <a:pPr algn="l" rtl="0">
              <a:buNone/>
            </a:pPr>
            <a:r>
              <a:rPr lang="en-US" sz="2800" dirty="0" smtClean="0">
                <a:solidFill>
                  <a:srgbClr val="7030A0"/>
                </a:solidFill>
                <a:latin typeface="Baskerville Old Face" pitchFamily="18" charset="0"/>
                <a:cs typeface="Times New Roman" pitchFamily="18" charset="0"/>
              </a:rPr>
              <a:t>Benjy does have an acute sensitivity to order and chaos, and he can immediately sense the presence of anything bad, wrong, or out of place. He has no capacity for subjective thought.</a:t>
            </a:r>
          </a:p>
          <a:p>
            <a:pPr algn="l" rtl="0">
              <a:buNone/>
            </a:pPr>
            <a:endParaRPr lang="ar-SA" sz="2800" dirty="0">
              <a:solidFill>
                <a:srgbClr val="7030A0"/>
              </a:solidFill>
              <a:latin typeface="Baskerville Old Face"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9000"/>
            <a:lum/>
          </a:blip>
          <a:srcRect/>
          <a:stretch>
            <a:fillRect t="-1000" b="-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a:xfrm>
            <a:off x="214282" y="2357430"/>
            <a:ext cx="8429684" cy="4189374"/>
          </a:xfrm>
        </p:spPr>
        <p:txBody>
          <a:bodyPr>
            <a:noAutofit/>
          </a:bodyPr>
          <a:lstStyle/>
          <a:p>
            <a:pPr algn="l" rtl="0">
              <a:buNone/>
            </a:pPr>
            <a:r>
              <a:rPr lang="en-US" sz="1800" b="1" dirty="0" smtClean="0">
                <a:solidFill>
                  <a:schemeClr val="tx2">
                    <a:lumMod val="50000"/>
                  </a:schemeClr>
                </a:solidFill>
                <a:latin typeface="Times New Roman" pitchFamily="18" charset="0"/>
                <a:cs typeface="Times New Roman" pitchFamily="18" charset="0"/>
              </a:rPr>
              <a:t>       </a:t>
            </a:r>
            <a:r>
              <a:rPr lang="en-US" sz="2800" b="1" dirty="0" smtClean="0">
                <a:solidFill>
                  <a:schemeClr val="bg1">
                    <a:lumMod val="95000"/>
                    <a:lumOff val="5000"/>
                  </a:schemeClr>
                </a:solidFill>
                <a:latin typeface="Times New Roman" pitchFamily="18" charset="0"/>
                <a:cs typeface="Times New Roman" pitchFamily="18" charset="0"/>
              </a:rPr>
              <a:t>Most of Benjy’s other memories also focus on Caddy, who alone among the Compsons genuinely cared for Benjy.  Key memories regarding Caddy include a time when she uses perfume (1905), when she loses her virginity (1909), and her wedding (1910). Benjy also recalls his name change (from Maury to Benjamin) in 1900, his brother Quentin’s suicide in 1910, and the sequence of events at the gate which lead to his being castrated, also in 1910.</a:t>
            </a:r>
          </a:p>
          <a:p>
            <a:pPr algn="l" rtl="0">
              <a:buFont typeface="Wingdings" pitchFamily="2" charset="2"/>
              <a:buChar char="v"/>
            </a:pPr>
            <a:endParaRPr lang="ar-SA" sz="2800" b="1" dirty="0">
              <a:solidFill>
                <a:schemeClr val="bg1">
                  <a:lumMod val="95000"/>
                  <a:lumOff val="5000"/>
                </a:schemeClr>
              </a:solidFill>
              <a:latin typeface="Times New Roman" pitchFamily="18" charset="0"/>
              <a:cs typeface="Times New Roman" pitchFamily="18" charset="0"/>
            </a:endParaRPr>
          </a:p>
        </p:txBody>
      </p:sp>
      <p:sp>
        <p:nvSpPr>
          <p:cNvPr id="4" name="مستطيل مستدير الزوايا 3"/>
          <p:cNvSpPr/>
          <p:nvPr/>
        </p:nvSpPr>
        <p:spPr>
          <a:xfrm>
            <a:off x="285720" y="285728"/>
            <a:ext cx="8501122" cy="1428760"/>
          </a:xfrm>
          <a:prstGeom prst="roundRect">
            <a:avLst/>
          </a:prstGeom>
          <a:solidFill>
            <a:schemeClr val="accent6">
              <a:lumMod val="60000"/>
              <a:lumOff val="40000"/>
              <a:alpha val="78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4800" dirty="0" smtClean="0">
                <a:solidFill>
                  <a:schemeClr val="tx1"/>
                </a:solidFill>
                <a:latin typeface="Californian FB" pitchFamily="18" charset="0"/>
                <a:ea typeface="Calibri" pitchFamily="34" charset="0"/>
                <a:cs typeface="Arial" pitchFamily="34" charset="0"/>
              </a:rPr>
              <a:t>Revelations to “self and family”</a:t>
            </a:r>
            <a:endParaRPr lang="ar-SA" sz="4800" dirty="0">
              <a:solidFill>
                <a:schemeClr val="tx2">
                  <a:lumMod val="10000"/>
                </a:schemeClr>
              </a:solidFill>
              <a:latin typeface="Californian FB" pitchFamily="18" charset="0"/>
            </a:endParaRPr>
          </a:p>
        </p:txBody>
      </p:sp>
      <p:sp>
        <p:nvSpPr>
          <p:cNvPr id="30722" name="Rectangle 2"/>
          <p:cNvSpPr>
            <a:spLocks noChangeArrowheads="1"/>
          </p:cNvSpPr>
          <p:nvPr/>
        </p:nvSpPr>
        <p:spPr bwMode="auto">
          <a:xfrm>
            <a:off x="8896817" y="59323"/>
            <a:ext cx="24718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t="-1000" b="-1000"/>
          </a:stretch>
        </a:blipFill>
        <a:effectLst/>
      </p:bgPr>
    </p:bg>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357158" y="2000240"/>
            <a:ext cx="8115328" cy="4525963"/>
          </a:xfrm>
        </p:spPr>
        <p:txBody>
          <a:bodyPr/>
          <a:lstStyle/>
          <a:p>
            <a:pPr algn="l">
              <a:buNone/>
            </a:pPr>
            <a:endParaRPr lang="en-US" dirty="0" smtClean="0">
              <a:solidFill>
                <a:schemeClr val="bg2">
                  <a:lumMod val="50000"/>
                </a:schemeClr>
              </a:solidFill>
              <a:latin typeface="Californian FB" pitchFamily="18" charset="0"/>
            </a:endParaRPr>
          </a:p>
          <a:p>
            <a:pPr algn="l">
              <a:buNone/>
            </a:pPr>
            <a:r>
              <a:rPr lang="en-US" dirty="0" smtClean="0">
                <a:solidFill>
                  <a:schemeClr val="bg1">
                    <a:lumMod val="95000"/>
                    <a:lumOff val="5000"/>
                  </a:schemeClr>
                </a:solidFill>
                <a:latin typeface="Californian FB" pitchFamily="18" charset="0"/>
              </a:rPr>
              <a:t>Reading this first section of </a:t>
            </a:r>
            <a:r>
              <a:rPr lang="en-US" i="1" dirty="0" smtClean="0">
                <a:solidFill>
                  <a:schemeClr val="bg1">
                    <a:lumMod val="95000"/>
                    <a:lumOff val="5000"/>
                  </a:schemeClr>
                </a:solidFill>
                <a:latin typeface="Californian FB" pitchFamily="18" charset="0"/>
              </a:rPr>
              <a:t>The Sound and the Fury</a:t>
            </a:r>
            <a:r>
              <a:rPr lang="en-US" dirty="0" smtClean="0">
                <a:solidFill>
                  <a:schemeClr val="bg1">
                    <a:lumMod val="95000"/>
                    <a:lumOff val="5000"/>
                  </a:schemeClr>
                </a:solidFill>
                <a:latin typeface="Californian FB" pitchFamily="18" charset="0"/>
              </a:rPr>
              <a:t> is very profoundly difficult to navigate.  Benjy is one of the most incomprehensible and challenging narrators in all of literature. When he shifts from the past tense to the present, he gets you confused and not concentrated. </a:t>
            </a:r>
          </a:p>
          <a:p>
            <a:pPr algn="l">
              <a:buNone/>
            </a:pPr>
            <a:endParaRPr lang="ar-SA" dirty="0">
              <a:solidFill>
                <a:schemeClr val="bg1">
                  <a:lumMod val="95000"/>
                  <a:lumOff val="5000"/>
                </a:schemeClr>
              </a:solidFill>
            </a:endParaRPr>
          </a:p>
        </p:txBody>
      </p:sp>
      <p:sp>
        <p:nvSpPr>
          <p:cNvPr id="6" name="مستطيل مستدير الزوايا 5"/>
          <p:cNvSpPr/>
          <p:nvPr/>
        </p:nvSpPr>
        <p:spPr>
          <a:xfrm>
            <a:off x="285720" y="285728"/>
            <a:ext cx="8501122" cy="1428760"/>
          </a:xfrm>
          <a:prstGeom prst="roundRect">
            <a:avLst/>
          </a:prstGeom>
          <a:solidFill>
            <a:schemeClr val="accent6">
              <a:lumMod val="60000"/>
              <a:lumOff val="40000"/>
              <a:alpha val="78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4000" dirty="0" smtClean="0">
                <a:solidFill>
                  <a:schemeClr val="tx2">
                    <a:lumMod val="10000"/>
                  </a:schemeClr>
                </a:solidFill>
                <a:latin typeface="Californian FB" pitchFamily="18" charset="0"/>
              </a:rPr>
              <a:t>Effect of narrative style on the reader</a:t>
            </a:r>
            <a:endParaRPr lang="ar-SA" sz="4000" dirty="0">
              <a:solidFill>
                <a:schemeClr val="tx2">
                  <a:lumMod val="10000"/>
                </a:schemeClr>
              </a:solidFill>
              <a:latin typeface="Californian FB"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285860"/>
            <a:ext cx="8644030" cy="5357850"/>
          </a:xfrm>
        </p:spPr>
        <p:txBody>
          <a:bodyPr>
            <a:noAutofit/>
          </a:bodyPr>
          <a:lstStyle/>
          <a:p>
            <a:pPr marL="0" algn="l">
              <a:lnSpc>
                <a:spcPts val="1560"/>
              </a:lnSpc>
              <a:spcBef>
                <a:spcPts val="0"/>
              </a:spcBef>
              <a:buNone/>
            </a:pPr>
            <a:endParaRPr lang="en-US" sz="1800" i="1" dirty="0" smtClean="0">
              <a:solidFill>
                <a:srgbClr val="548DD4"/>
              </a:solidFill>
              <a:latin typeface="Calibri"/>
              <a:ea typeface="Times New Roman"/>
              <a:cs typeface="Helvetica"/>
            </a:endParaRPr>
          </a:p>
          <a:p>
            <a:pPr marL="0" algn="l">
              <a:lnSpc>
                <a:spcPts val="1560"/>
              </a:lnSpc>
              <a:spcBef>
                <a:spcPts val="0"/>
              </a:spcBef>
              <a:buNone/>
            </a:pPr>
            <a:endParaRPr lang="en-US" sz="1800" i="1" dirty="0" smtClean="0">
              <a:solidFill>
                <a:srgbClr val="548DD4"/>
              </a:solidFill>
              <a:latin typeface="Calibri"/>
              <a:ea typeface="Times New Roman"/>
              <a:cs typeface="Helvetica"/>
            </a:endParaRPr>
          </a:p>
          <a:p>
            <a:pPr marL="0" algn="l">
              <a:lnSpc>
                <a:spcPts val="1560"/>
              </a:lnSpc>
              <a:spcBef>
                <a:spcPts val="0"/>
              </a:spcBef>
              <a:buNone/>
            </a:pPr>
            <a:endParaRPr lang="en-US" sz="2600" dirty="0" smtClean="0">
              <a:solidFill>
                <a:schemeClr val="bg1">
                  <a:lumMod val="95000"/>
                  <a:lumOff val="5000"/>
                </a:schemeClr>
              </a:solidFill>
              <a:latin typeface="Bookman Old Style" pitchFamily="18" charset="0"/>
              <a:ea typeface="Times New Roman"/>
              <a:cs typeface="Helvetica"/>
            </a:endParaRPr>
          </a:p>
          <a:p>
            <a:pPr marL="0" algn="l">
              <a:lnSpc>
                <a:spcPts val="1560"/>
              </a:lnSpc>
              <a:spcBef>
                <a:spcPts val="0"/>
              </a:spcBef>
              <a:buNone/>
            </a:pPr>
            <a:r>
              <a:rPr lang="en-US" sz="2600" dirty="0" smtClean="0">
                <a:solidFill>
                  <a:schemeClr val="bg1">
                    <a:lumMod val="95000"/>
                    <a:lumOff val="5000"/>
                  </a:schemeClr>
                </a:solidFill>
                <a:latin typeface="Bookman Old Style" pitchFamily="18" charset="0"/>
                <a:ea typeface="Times New Roman"/>
                <a:cs typeface="Helvetica"/>
              </a:rPr>
              <a:t>The second section recounts the story from Quentin</a:t>
            </a:r>
          </a:p>
          <a:p>
            <a:pPr marL="0" algn="l">
              <a:lnSpc>
                <a:spcPts val="1560"/>
              </a:lnSpc>
              <a:spcBef>
                <a:spcPts val="0"/>
              </a:spcBef>
              <a:buNone/>
            </a:pPr>
            <a:endParaRPr lang="en-US" sz="2600" dirty="0" smtClean="0">
              <a:solidFill>
                <a:schemeClr val="bg1">
                  <a:lumMod val="95000"/>
                  <a:lumOff val="5000"/>
                </a:schemeClr>
              </a:solidFill>
              <a:latin typeface="Bookman Old Style" pitchFamily="18" charset="0"/>
              <a:ea typeface="Times New Roman"/>
              <a:cs typeface="Helvetica"/>
            </a:endParaRPr>
          </a:p>
          <a:p>
            <a:pPr marL="0" algn="l">
              <a:lnSpc>
                <a:spcPts val="1560"/>
              </a:lnSpc>
              <a:spcBef>
                <a:spcPts val="0"/>
              </a:spcBef>
              <a:buNone/>
            </a:pPr>
            <a:r>
              <a:rPr lang="en-US" sz="2600" dirty="0" smtClean="0">
                <a:solidFill>
                  <a:schemeClr val="bg1">
                    <a:lumMod val="95000"/>
                    <a:lumOff val="5000"/>
                  </a:schemeClr>
                </a:solidFill>
                <a:latin typeface="Bookman Old Style" pitchFamily="18" charset="0"/>
                <a:ea typeface="Times New Roman"/>
                <a:cs typeface="Helvetica"/>
              </a:rPr>
              <a:t>Compson’s perspective.</a:t>
            </a:r>
          </a:p>
          <a:p>
            <a:pPr marL="0" algn="l">
              <a:lnSpc>
                <a:spcPts val="1560"/>
              </a:lnSpc>
              <a:spcBef>
                <a:spcPts val="0"/>
              </a:spcBef>
              <a:buNone/>
            </a:pPr>
            <a:endParaRPr lang="en-US" sz="2600" dirty="0" smtClean="0">
              <a:solidFill>
                <a:schemeClr val="bg1">
                  <a:lumMod val="95000"/>
                  <a:lumOff val="5000"/>
                </a:schemeClr>
              </a:solidFill>
              <a:latin typeface="Bookman Old Style" pitchFamily="18" charset="0"/>
              <a:ea typeface="Calibri"/>
              <a:cs typeface="Arial"/>
            </a:endParaRPr>
          </a:p>
          <a:p>
            <a:pPr marL="0" algn="l">
              <a:lnSpc>
                <a:spcPct val="115000"/>
              </a:lnSpc>
              <a:spcBef>
                <a:spcPts val="0"/>
              </a:spcBef>
              <a:spcAft>
                <a:spcPts val="1000"/>
              </a:spcAft>
              <a:buNone/>
            </a:pPr>
            <a:r>
              <a:rPr lang="en-US" sz="2600" dirty="0" smtClean="0">
                <a:solidFill>
                  <a:schemeClr val="bg1">
                    <a:lumMod val="95000"/>
                    <a:lumOff val="5000"/>
                  </a:schemeClr>
                </a:solidFill>
                <a:latin typeface="Bookman Old Style" pitchFamily="18" charset="0"/>
                <a:ea typeface="Calibri"/>
                <a:cs typeface="Arial"/>
              </a:rPr>
              <a:t>In the Quentin section, everything is presented through random ideas connected by association. Moreover, we find long, complex, and difficult ideas. Quentin's mind is a more advanced mind and his thoughts jump from one idea to another very quickly. Therefore, Quentin's mind is concerned only with one or two ideas  the dishonor of his sister Caddy and the nihilistic philosophy of his father.</a:t>
            </a:r>
          </a:p>
          <a:p>
            <a:pPr algn="l" rtl="0">
              <a:buNone/>
            </a:pPr>
            <a:endParaRPr lang="en-US" sz="2600" dirty="0">
              <a:solidFill>
                <a:schemeClr val="bg1">
                  <a:lumMod val="95000"/>
                  <a:lumOff val="5000"/>
                </a:schemeClr>
              </a:solidFill>
              <a:latin typeface="Bookman Old Style" pitchFamily="18" charset="0"/>
              <a:cs typeface="Mongolian Baiti" pitchFamily="66" charset="0"/>
            </a:endParaRPr>
          </a:p>
        </p:txBody>
      </p:sp>
      <p:sp>
        <p:nvSpPr>
          <p:cNvPr id="5" name="مستطيل مستدير الزوايا 4"/>
          <p:cNvSpPr/>
          <p:nvPr/>
        </p:nvSpPr>
        <p:spPr>
          <a:xfrm>
            <a:off x="285720" y="285728"/>
            <a:ext cx="8501122" cy="1285884"/>
          </a:xfrm>
          <a:prstGeom prst="roundRect">
            <a:avLst/>
          </a:prstGeom>
          <a:solidFill>
            <a:schemeClr val="accent6">
              <a:lumMod val="60000"/>
              <a:lumOff val="40000"/>
              <a:alpha val="78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4000" dirty="0" smtClean="0">
                <a:solidFill>
                  <a:schemeClr val="tx2">
                    <a:lumMod val="10000"/>
                  </a:schemeClr>
                </a:solidFill>
                <a:latin typeface="Californian FB" pitchFamily="18" charset="0"/>
              </a:rPr>
              <a:t> </a:t>
            </a:r>
            <a:r>
              <a:rPr lang="en-US" sz="5400" dirty="0" smtClean="0">
                <a:solidFill>
                  <a:srgbClr val="FFFF99"/>
                </a:solidFill>
                <a:latin typeface="Garamond" pitchFamily="18" charset="0"/>
                <a:ea typeface="Times New Roman" pitchFamily="18" charset="0"/>
                <a:cs typeface="Arial" pitchFamily="34" charset="0"/>
              </a:rPr>
              <a:t>Quentin Compson</a:t>
            </a:r>
            <a:endParaRPr lang="ar-SA" sz="5400" dirty="0">
              <a:solidFill>
                <a:srgbClr val="FFFF99"/>
              </a:solidFill>
              <a:latin typeface="Garamond" pitchFamily="18" charset="0"/>
            </a:endParaRPr>
          </a:p>
        </p:txBody>
      </p:sp>
      <p:sp>
        <p:nvSpPr>
          <p:cNvPr id="32769" name="Rectangle 1"/>
          <p:cNvSpPr>
            <a:spLocks noChangeArrowheads="1"/>
          </p:cNvSpPr>
          <p:nvPr/>
        </p:nvSpPr>
        <p:spPr bwMode="auto">
          <a:xfrm>
            <a:off x="8880787" y="105489"/>
            <a:ext cx="26321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B2A1C7"/>
                </a:solidFill>
                <a:effectLst/>
                <a:latin typeface="Helvetica"/>
                <a:ea typeface="Times New Roman" pitchFamily="18" charset="0"/>
                <a:cs typeface="Arial" pitchFamily="34" charset="0"/>
              </a:rPr>
              <a:t>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1571612"/>
            <a:ext cx="8572560" cy="5072098"/>
          </a:xfrm>
        </p:spPr>
        <p:txBody>
          <a:bodyPr>
            <a:noAutofit/>
          </a:bodyPr>
          <a:lstStyle/>
          <a:p>
            <a:pPr marL="0" algn="l">
              <a:lnSpc>
                <a:spcPct val="115000"/>
              </a:lnSpc>
              <a:spcBef>
                <a:spcPts val="0"/>
              </a:spcBef>
              <a:spcAft>
                <a:spcPts val="1000"/>
              </a:spcAft>
              <a:buNone/>
            </a:pPr>
            <a:r>
              <a:rPr lang="en-US" sz="2500" dirty="0" smtClean="0">
                <a:solidFill>
                  <a:schemeClr val="bg1">
                    <a:lumMod val="95000"/>
                    <a:lumOff val="5000"/>
                  </a:schemeClr>
                </a:solidFill>
                <a:effectLst>
                  <a:outerShdw blurRad="38100" dist="38100" dir="2700000" algn="tl">
                    <a:srgbClr val="000000">
                      <a:alpha val="43137"/>
                    </a:srgbClr>
                  </a:outerShdw>
                </a:effectLst>
                <a:latin typeface="Bookman Old Style" pitchFamily="18" charset="0"/>
                <a:ea typeface="Times New Roman"/>
                <a:cs typeface="Helvetica"/>
              </a:rPr>
              <a:t>In a simply words he is</a:t>
            </a:r>
            <a:r>
              <a:rPr lang="en-US" sz="2500" dirty="0" smtClean="0">
                <a:solidFill>
                  <a:schemeClr val="bg1">
                    <a:lumMod val="95000"/>
                    <a:lumOff val="5000"/>
                  </a:schemeClr>
                </a:solidFill>
                <a:effectLst>
                  <a:outerShdw blurRad="38100" dist="38100" dir="2700000" algn="tl">
                    <a:srgbClr val="000000">
                      <a:alpha val="43137"/>
                    </a:srgbClr>
                  </a:outerShdw>
                </a:effectLst>
                <a:latin typeface="Bookman Old Style" pitchFamily="18" charset="0"/>
                <a:ea typeface="Times New Roman"/>
                <a:cs typeface="Arial"/>
              </a:rPr>
              <a:t> </a:t>
            </a:r>
            <a:r>
              <a:rPr lang="en-US" sz="2500" dirty="0" smtClean="0">
                <a:solidFill>
                  <a:schemeClr val="bg1">
                    <a:lumMod val="95000"/>
                    <a:lumOff val="5000"/>
                  </a:schemeClr>
                </a:solidFill>
                <a:effectLst>
                  <a:outerShdw blurRad="38100" dist="38100" dir="2700000" algn="tl">
                    <a:srgbClr val="000000">
                      <a:alpha val="43137"/>
                    </a:srgbClr>
                  </a:outerShdw>
                </a:effectLst>
                <a:latin typeface="Bookman Old Style" pitchFamily="18" charset="0"/>
                <a:ea typeface="Times New Roman"/>
                <a:cs typeface="Helvetica"/>
              </a:rPr>
              <a:t>He is a very intelligent and sensitive young man.</a:t>
            </a:r>
            <a:r>
              <a:rPr lang="en-US" sz="2500" dirty="0" smtClean="0">
                <a:solidFill>
                  <a:schemeClr val="bg1">
                    <a:lumMod val="95000"/>
                    <a:lumOff val="5000"/>
                  </a:schemeClr>
                </a:solidFill>
                <a:effectLst>
                  <a:outerShdw blurRad="38100" dist="38100" dir="2700000" algn="tl">
                    <a:srgbClr val="000000">
                      <a:alpha val="43137"/>
                    </a:srgbClr>
                  </a:outerShdw>
                </a:effectLst>
                <a:latin typeface="Bookman Old Style" pitchFamily="18" charset="0"/>
                <a:ea typeface="Calibri"/>
                <a:cs typeface="Arial"/>
              </a:rPr>
              <a:t> Quentin feels pride in his family’s noble and glorious past, but he recognizes that today nothing remains of that past</a:t>
            </a:r>
            <a:r>
              <a:rPr lang="en-US" sz="2500" dirty="0" smtClean="0">
                <a:solidFill>
                  <a:schemeClr val="bg1">
                    <a:lumMod val="95000"/>
                    <a:lumOff val="5000"/>
                  </a:schemeClr>
                </a:solidFill>
                <a:effectLst>
                  <a:outerShdw blurRad="38100" dist="38100" dir="2700000" algn="tl">
                    <a:srgbClr val="000000">
                      <a:alpha val="43137"/>
                    </a:srgbClr>
                  </a:outerShdw>
                </a:effectLst>
                <a:latin typeface="Bookman Old Style" pitchFamily="18" charset="0"/>
                <a:ea typeface="Times New Roman"/>
                <a:cs typeface="Helvetica"/>
              </a:rPr>
              <a:t> " it is mere shadow ". He would to reveal his family though his idealistic world such as honor, virtue, and feminine purity.  </a:t>
            </a:r>
            <a:r>
              <a:rPr lang="en-US" sz="2500" dirty="0" smtClean="0">
                <a:solidFill>
                  <a:schemeClr val="bg1">
                    <a:lumMod val="95000"/>
                    <a:lumOff val="5000"/>
                  </a:schemeClr>
                </a:solidFill>
                <a:effectLst>
                  <a:outerShdw blurRad="38100" dist="38100" dir="2700000" algn="tl">
                    <a:srgbClr val="000000">
                      <a:alpha val="43137"/>
                    </a:srgbClr>
                  </a:outerShdw>
                </a:effectLst>
                <a:latin typeface="Bookman Old Style" pitchFamily="18" charset="0"/>
                <a:ea typeface="Calibri"/>
                <a:cs typeface="Arial"/>
              </a:rPr>
              <a:t>But when he finds that his sister and father have disregarded the code that gives order and meaning to his life, he is driven to despondency and eventually suicide by drowning himself in the Charles River.</a:t>
            </a:r>
          </a:p>
          <a:p>
            <a:pPr algn="l" rtl="0">
              <a:buNone/>
            </a:pPr>
            <a:endParaRPr lang="ar-SA" sz="2500" dirty="0">
              <a:solidFill>
                <a:schemeClr val="bg1">
                  <a:lumMod val="95000"/>
                  <a:lumOff val="5000"/>
                </a:schemeClr>
              </a:solidFill>
              <a:latin typeface="Bookman Old Style" pitchFamily="18" charset="0"/>
            </a:endParaRPr>
          </a:p>
        </p:txBody>
      </p:sp>
      <p:sp>
        <p:nvSpPr>
          <p:cNvPr id="4" name="مستطيل مستدير الزوايا 3"/>
          <p:cNvSpPr/>
          <p:nvPr/>
        </p:nvSpPr>
        <p:spPr>
          <a:xfrm>
            <a:off x="285720" y="214290"/>
            <a:ext cx="8501122" cy="1214446"/>
          </a:xfrm>
          <a:prstGeom prst="roundRect">
            <a:avLst/>
          </a:prstGeom>
          <a:solidFill>
            <a:schemeClr val="accent6">
              <a:lumMod val="60000"/>
              <a:lumOff val="40000"/>
              <a:alpha val="78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4800" dirty="0" smtClean="0">
                <a:solidFill>
                  <a:schemeClr val="tx1"/>
                </a:solidFill>
                <a:latin typeface="Californian FB" pitchFamily="18" charset="0"/>
                <a:ea typeface="Calibri" pitchFamily="34" charset="0"/>
                <a:cs typeface="Arial" pitchFamily="34" charset="0"/>
              </a:rPr>
              <a:t>Revelations to “self and family”</a:t>
            </a:r>
            <a:endParaRPr lang="ar-SA" sz="4800" dirty="0">
              <a:solidFill>
                <a:schemeClr val="tx2">
                  <a:lumMod val="10000"/>
                </a:schemeClr>
              </a:solidFill>
              <a:latin typeface="Californian FB" pitchFamily="18"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تقنية">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تقنية">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510</TotalTime>
  <Words>822</Words>
  <Application>Microsoft Office PowerPoint</Application>
  <PresentationFormat>On-screen Show (4:3)</PresentationFormat>
  <Paragraphs>61</Paragraphs>
  <Slides>14</Slides>
  <Notes>2</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تقنية</vt:lpstr>
      <vt:lpstr>1_تقنية</vt:lpstr>
      <vt:lpstr>سمة Office</vt:lpstr>
      <vt:lpstr>1_سمة Office</vt:lpstr>
      <vt:lpstr>2_سمة Office</vt:lpstr>
      <vt:lpstr> THE SOUND AND THE FURY</vt:lpstr>
      <vt:lpstr>Stream Of Consciousness  </vt:lpstr>
      <vt:lpstr>This novel has four narrators and we’ll discuss different perspectives : </vt:lpstr>
      <vt:lpstr>Benjy Compson</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Afraid Of Virginia Wolf</dc:title>
  <dc:creator>USER</dc:creator>
  <cp:lastModifiedBy>دوزانا</cp:lastModifiedBy>
  <cp:revision>137</cp:revision>
  <dcterms:created xsi:type="dcterms:W3CDTF">2010-05-01T20:56:34Z</dcterms:created>
  <dcterms:modified xsi:type="dcterms:W3CDTF">2010-06-10T08:40:26Z</dcterms:modified>
</cp:coreProperties>
</file>